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8" r:id="rId3"/>
    <p:sldId id="274" r:id="rId4"/>
    <p:sldId id="277" r:id="rId5"/>
    <p:sldId id="276" r:id="rId6"/>
    <p:sldId id="275" r:id="rId7"/>
    <p:sldId id="282" r:id="rId8"/>
    <p:sldId id="280" r:id="rId9"/>
    <p:sldId id="279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2CFF1"/>
    <a:srgbClr val="D5B8EA"/>
    <a:srgbClr val="E8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7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A58B-5FE4-4939-998C-E6585E812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30E8-3604-48A5-A7E3-5AE89AD44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561-D181-446F-95E1-DD3E46279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57FD00-3E63-412E-98DE-6247518A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9696-5B53-407F-9DFB-5F7F4A8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7C6-18AE-4EAD-9FB4-484DED1D7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9900-467D-40FA-A42A-0A4BEC74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7938-863D-4711-B6B7-88C8545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6200-C125-43C2-B8C7-C70DAAEC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282A-4335-4289-A83F-90698939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BFD-EC33-4DBC-8621-01FA38CF2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70F-B93A-4AB0-8A45-5B31EE02B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B6BA9C-B685-4986-B647-892BDBF5CC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folHlink"/>
                </a:solidFill>
              </a:rPr>
              <a:t>Section 4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95300" y="395407"/>
            <a:ext cx="8153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4400" b="1" dirty="0"/>
              <a:t>The Rise of Austria and Prussia</a:t>
            </a:r>
            <a:endParaRPr lang="en-US" sz="4400" dirty="0"/>
          </a:p>
        </p:txBody>
      </p:sp>
      <p:pic>
        <p:nvPicPr>
          <p:cNvPr id="2" name="Picture 2" descr="http://www.kingsacademy.com/mhodges/09_Biography/ferdinand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2891406" cy="335280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4/49/Acprussiamap2.gif/300px-Acprussiama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4789712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4800"/>
            <a:ext cx="480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Seven Years’ War 1756 – 1763: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On four continents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Prussia, Austria, Russia, France &amp; Britain battled in Europe</a:t>
            </a:r>
          </a:p>
          <a:p>
            <a:pPr lvl="1"/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Britain &amp; France also fought in India &amp; Africa</a:t>
            </a:r>
          </a:p>
          <a:p>
            <a:pPr lvl="1"/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In North America France battled England – Native Americans joined both sides (</a:t>
            </a:r>
            <a:r>
              <a:rPr lang="en-US" b="1" dirty="0">
                <a:solidFill>
                  <a:srgbClr val="FFFF00"/>
                </a:solidFill>
              </a:rPr>
              <a:t>a.k.a. The French &amp; Indian War)</a:t>
            </a:r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Treaty of Paris </a:t>
            </a:r>
            <a:r>
              <a:rPr lang="en-US" dirty="0"/>
              <a:t>gave Britain huge empire – changed balance of power</a:t>
            </a:r>
          </a:p>
        </p:txBody>
      </p:sp>
      <p:pic>
        <p:nvPicPr>
          <p:cNvPr id="24578" name="Picture 2" descr="http://filebox.vt.edu/users/bgilkers/digitaltimeline/seven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586" y="304800"/>
            <a:ext cx="4027714" cy="3048000"/>
          </a:xfrm>
          <a:prstGeom prst="rect">
            <a:avLst/>
          </a:prstGeom>
          <a:noFill/>
        </p:spPr>
      </p:pic>
      <p:pic>
        <p:nvPicPr>
          <p:cNvPr id="24580" name="Picture 4" descr="http://www.britishbattles.com/spanish-succession/blenheim/duke-marlbor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2098853" cy="2851702"/>
          </a:xfrm>
          <a:prstGeom prst="rect">
            <a:avLst/>
          </a:prstGeom>
          <a:noFill/>
        </p:spPr>
      </p:pic>
      <p:pic>
        <p:nvPicPr>
          <p:cNvPr id="24582" name="Picture 6" descr="http://img2.imagesbn.com/images/102690000/10269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81400"/>
            <a:ext cx="1935335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sz="2800" b="1" dirty="0"/>
              <a:t>The German States do not become an absolute state…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Early Modern Times – French Philosopher Voltaire observed: 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The Holy Roman Empire was neither 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holy, nor Roman,  nor an Empire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6482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It was a patchwork of several hundred small, separate states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Holy Roman Emperor had little power over </a:t>
            </a:r>
            <a:r>
              <a:rPr lang="en-US" dirty="0">
                <a:solidFill>
                  <a:srgbClr val="FFFF00"/>
                </a:solidFill>
              </a:rPr>
              <a:t>German Princes </a:t>
            </a:r>
            <a:r>
              <a:rPr lang="en-US" dirty="0"/>
              <a:t>called </a:t>
            </a:r>
            <a:r>
              <a:rPr lang="en-US" b="1" u="sng" dirty="0">
                <a:solidFill>
                  <a:srgbClr val="FFFF00"/>
                </a:solidFill>
              </a:rPr>
              <a:t>electors</a:t>
            </a:r>
            <a:r>
              <a:rPr lang="en-US" dirty="0"/>
              <a:t>.</a:t>
            </a:r>
          </a:p>
        </p:txBody>
      </p:sp>
      <p:pic>
        <p:nvPicPr>
          <p:cNvPr id="16386" name="Picture 2" descr="http://upload.wikimedia.org/wikipedia/commons/thumb/f/f7/Imperial_Circles_1512_en.png/300px-Imperial_Circles_1512_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6010"/>
            <a:ext cx="4114800" cy="4046221"/>
          </a:xfrm>
          <a:prstGeom prst="rect">
            <a:avLst/>
          </a:prstGeom>
          <a:noFill/>
        </p:spPr>
      </p:pic>
      <p:pic>
        <p:nvPicPr>
          <p:cNvPr id="16388" name="Picture 4" descr="http://michaelgreenwell.files.wordpress.com/2007/04/voltaire-quotes-church.jpeg?w=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219774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Thirty Years’ War Ravages Europe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066800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Actually a series of wars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Began in Bohemia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Ferdinand, Catholic Hapsburg King of Bohemia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Sought to suppress Protestants &amp; assert royal power over nobles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Became Holy Roman Emperor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With Spain &amp; Poland tried to reverse Reformation</a:t>
            </a:r>
          </a:p>
        </p:txBody>
      </p:sp>
      <p:pic>
        <p:nvPicPr>
          <p:cNvPr id="1028" name="Picture 4" descr="http://www.praha.eu/public/27/f9/c4/114579_4_defenestrace_h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2514600" cy="3566499"/>
          </a:xfrm>
          <a:prstGeom prst="rect">
            <a:avLst/>
          </a:prstGeom>
          <a:noFill/>
          <a:ln w="38100">
            <a:solidFill>
              <a:srgbClr val="D5B8EA"/>
            </a:solidFill>
          </a:ln>
        </p:spPr>
      </p:pic>
      <p:pic>
        <p:nvPicPr>
          <p:cNvPr id="1030" name="Picture 6" descr="http://www.sanftleben.com/Family%20Tree/defene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1839"/>
            <a:ext cx="2971800" cy="2821961"/>
          </a:xfrm>
          <a:prstGeom prst="rect">
            <a:avLst/>
          </a:prstGeom>
          <a:noFill/>
          <a:ln w="28575">
            <a:solidFill>
              <a:srgbClr val="D5B8EA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781800" y="3886200"/>
            <a:ext cx="2133600" cy="230832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D5B8EA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Defenestration of Prague - May 1618: </a:t>
            </a:r>
            <a:r>
              <a:rPr lang="en-US" sz="1800" dirty="0"/>
              <a:t>rebellious Protestant Noblemen toss two royal officials out of a castle window – sparked a general revolt</a:t>
            </a:r>
          </a:p>
        </p:txBody>
      </p:sp>
      <p:pic>
        <p:nvPicPr>
          <p:cNvPr id="15" name="Picture 2" descr="http://upload.wikimedia.org/wikipedia/commons/thumb/e/ee/Kaiser_Ferdinand_II._1614.jpg/220px-Kaiser_Ferdinand_II._1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14400"/>
            <a:ext cx="1028700" cy="1340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"/>
            <a:ext cx="3810000" cy="5334000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</a:rPr>
              <a:t>30 YEARS WAR</a:t>
            </a:r>
            <a:r>
              <a:rPr lang="en-US" sz="2400" dirty="0"/>
              <a:t>  had religious and political causes</a:t>
            </a:r>
          </a:p>
          <a:p>
            <a:r>
              <a:rPr lang="en-US" sz="2400" dirty="0"/>
              <a:t>North was Protestant, South was Catholic</a:t>
            </a:r>
          </a:p>
          <a:p>
            <a:r>
              <a:rPr lang="en-US" sz="2400" b="1" dirty="0">
                <a:solidFill>
                  <a:schemeClr val="folHlink"/>
                </a:solidFill>
              </a:rPr>
              <a:t>A BRUTAL CONFLICT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Roving paid Armies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FF00"/>
                </a:solidFill>
              </a:rPr>
              <a:t>Mercenaries</a:t>
            </a:r>
            <a:r>
              <a:rPr lang="en-US" sz="2400" dirty="0"/>
              <a:t>) Burned villages and destroyed crops 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KILLED up to one third of the </a:t>
            </a:r>
            <a:r>
              <a:rPr lang="en-US" sz="2400" u="sng" dirty="0">
                <a:solidFill>
                  <a:schemeClr val="folHlink"/>
                </a:solidFill>
              </a:rPr>
              <a:t>entire population</a:t>
            </a:r>
            <a:endParaRPr lang="en-US" sz="2400" u="sng" dirty="0"/>
          </a:p>
          <a:p>
            <a:r>
              <a:rPr lang="en-US" sz="2400" b="1" u="sng" dirty="0">
                <a:solidFill>
                  <a:srgbClr val="E2CFF1"/>
                </a:solidFill>
              </a:rPr>
              <a:t>Severe depopulation &gt;&gt;</a:t>
            </a:r>
          </a:p>
        </p:txBody>
      </p:sp>
      <p:pic>
        <p:nvPicPr>
          <p:cNvPr id="17410" name="Picture 2" descr="http://www.enerspace.com/germany-map-thirty-years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599"/>
            <a:ext cx="4924425" cy="634703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0" y="228600"/>
            <a:ext cx="4495800" cy="6019800"/>
          </a:xfrm>
        </p:spPr>
        <p:txBody>
          <a:bodyPr/>
          <a:lstStyle/>
          <a:p>
            <a:r>
              <a:rPr lang="en-US" sz="2400" dirty="0"/>
              <a:t> War ended in 1648 with the </a:t>
            </a:r>
            <a:r>
              <a:rPr lang="en-US" sz="2400" b="1" dirty="0">
                <a:solidFill>
                  <a:schemeClr val="folHlink"/>
                </a:solidFill>
              </a:rPr>
              <a:t>TREATY OF WESTPHALIA</a:t>
            </a:r>
            <a:r>
              <a:rPr lang="en-US" sz="2400" b="1" dirty="0"/>
              <a:t> </a:t>
            </a:r>
            <a:r>
              <a:rPr lang="en-US" sz="2400" dirty="0"/>
              <a:t>aka the Peace of Westphalia</a:t>
            </a:r>
          </a:p>
          <a:p>
            <a:r>
              <a:rPr lang="en-US" sz="2400" b="1" dirty="0">
                <a:solidFill>
                  <a:schemeClr val="folHlink"/>
                </a:solidFill>
              </a:rPr>
              <a:t>Divided Germany into more than 360 separate states, “one for each day of the year” -   </a:t>
            </a:r>
          </a:p>
          <a:p>
            <a:r>
              <a:rPr lang="en-US" sz="2400" dirty="0"/>
              <a:t>Germany</a:t>
            </a:r>
            <a:r>
              <a:rPr lang="en-US" sz="2400" b="1" dirty="0">
                <a:solidFill>
                  <a:schemeClr val="folHlink"/>
                </a:solidFill>
              </a:rPr>
              <a:t> </a:t>
            </a:r>
            <a:r>
              <a:rPr lang="en-US" sz="2400" dirty="0"/>
              <a:t>remains fragmented for another 223 years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pic>
        <p:nvPicPr>
          <p:cNvPr id="18434" name="Picture 2" descr="http://germanhistorydocs.ghi-dc.org/images/Germany%201648%20C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343400" cy="3486150"/>
          </a:xfrm>
          <a:prstGeom prst="rect">
            <a:avLst/>
          </a:prstGeom>
          <a:noFill/>
        </p:spPr>
      </p:pic>
      <p:pic>
        <p:nvPicPr>
          <p:cNvPr id="18436" name="Picture 4" descr="http://4.bp.blogspot.com/_RMIeFF2Drjg/SQIQkvudGOI/AAAAAAAAAIY/HpNY1pGCFCo/s400/Peace+of+Westph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267199" cy="2743200"/>
          </a:xfrm>
          <a:prstGeom prst="rect">
            <a:avLst/>
          </a:prstGeom>
          <a:noFill/>
        </p:spPr>
      </p:pic>
      <p:pic>
        <p:nvPicPr>
          <p:cNvPr id="18440" name="Picture 8" descr="http://www.lessing-photo.com/p2/030804/0308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088779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z="2800" b="1" dirty="0"/>
              <a:t>Hapsburg (Habsburg) Austria Changes its Focus</a:t>
            </a:r>
          </a:p>
        </p:txBody>
      </p:sp>
      <p:pic>
        <p:nvPicPr>
          <p:cNvPr id="4102" name="Picture 6" descr="http://www.euratlas.net/history/europe/1700/entity_5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924846" cy="3981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137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Habsburg Empire in 1700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1430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99"/>
                </a:solidFill>
              </a:rPr>
              <a:t>By the 1700s  the Hapsburg Empire included: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Austria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Bohemia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Hungary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Parts of Poland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Some Italian city states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99"/>
              </a:solidFill>
            </a:endParaRPr>
          </a:p>
          <a:p>
            <a:r>
              <a:rPr lang="en-US" sz="2000" b="1" u="sng" dirty="0">
                <a:solidFill>
                  <a:srgbClr val="FFFF99"/>
                </a:solidFill>
              </a:rPr>
              <a:t>Diverse peoples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Slavs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Magyars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Germans &amp; more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Different languages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Different customs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</a:rPr>
              <a:t>Different laws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Difficult to control so many diverse peoples – never developed a centralized government</a:t>
            </a:r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n-US" sz="2800" dirty="0"/>
              <a:t>Maria Theresa and The War of Austrian Succession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Emperor Charles  VI dies</a:t>
            </a:r>
          </a:p>
          <a:p>
            <a:r>
              <a:rPr lang="en-US" b="1" dirty="0">
                <a:solidFill>
                  <a:srgbClr val="FFFF00"/>
                </a:solidFill>
              </a:rPr>
              <a:t> - No son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Daughter Maria Theresa takes throne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Prussia takes province of </a:t>
            </a:r>
            <a:r>
              <a:rPr lang="en-US" b="1" dirty="0" err="1">
                <a:solidFill>
                  <a:srgbClr val="FFFF00"/>
                </a:solidFill>
              </a:rPr>
              <a:t>Silesa</a:t>
            </a:r>
            <a:r>
              <a:rPr lang="en-US" b="1" dirty="0">
                <a:solidFill>
                  <a:srgbClr val="FFFF00"/>
                </a:solidFill>
              </a:rPr>
              <a:t> – sparks War of the Austrian Succession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Maria gets help from Hungary, Britain &amp; Russia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She keeps kingdom together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Reorganized the government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Improved tax collection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Made nobles &amp; clergy pay taxes and peasant s paid less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3554" name="Picture 2" descr="http://1.bp.blogspot.com/-J-pITP5VV6w/TsJO0lX2R5I/AAAAAAAAAfw/Gl1NqQHI7Io/s1600/maria%2Bthere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1624669" cy="2327339"/>
          </a:xfrm>
          <a:prstGeom prst="rect">
            <a:avLst/>
          </a:prstGeom>
          <a:noFill/>
        </p:spPr>
      </p:pic>
      <p:pic>
        <p:nvPicPr>
          <p:cNvPr id="23556" name="Picture 4" descr="http://2.bp.blogspot.com/-Fn3elM1yTiQ/TxDanirFdEI/AAAAAAAAAGg/H3Gb4vxQK70/s1600/austrian%2Bsucc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776495" cy="3505200"/>
          </a:xfrm>
          <a:prstGeom prst="rect">
            <a:avLst/>
          </a:prstGeom>
          <a:noFill/>
        </p:spPr>
      </p:pic>
      <p:pic>
        <p:nvPicPr>
          <p:cNvPr id="23558" name="Picture 6" descr="http://warandgame.files.wordpress.com/2012/03/b002231-01.jpg?w=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"/>
            <a:ext cx="1803796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Hohenzollern Prussia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2819400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1600s – Hohenzollern </a:t>
            </a:r>
            <a:r>
              <a:rPr lang="en-US" dirty="0"/>
              <a:t>rulers united holdings in North Germany – created </a:t>
            </a:r>
            <a:r>
              <a:rPr lang="en-US" b="1" dirty="0">
                <a:solidFill>
                  <a:srgbClr val="FFFF00"/>
                </a:solidFill>
              </a:rPr>
              <a:t>Prussia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9906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Efficient central bureaucracy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Frederick William I </a:t>
            </a:r>
            <a:r>
              <a:rPr lang="en-US" dirty="0">
                <a:solidFill>
                  <a:srgbClr val="FFFF00"/>
                </a:solidFill>
              </a:rPr>
              <a:t>gives nobles positions in government – strengthened his power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Best trained army in Europe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Frederick II (a.k.a. Frederick the Great) </a:t>
            </a:r>
            <a:r>
              <a:rPr lang="en-US" dirty="0">
                <a:solidFill>
                  <a:srgbClr val="FFFF00"/>
                </a:solidFill>
              </a:rPr>
              <a:t>– </a:t>
            </a:r>
          </a:p>
          <a:p>
            <a:r>
              <a:rPr lang="en-US" dirty="0">
                <a:solidFill>
                  <a:srgbClr val="FFFF00"/>
                </a:solidFill>
              </a:rPr>
              <a:t>Seized Silesia from Austria  (War of Austrian Succession)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all of Europe recognized the great power of Prussia</a:t>
            </a:r>
          </a:p>
        </p:txBody>
      </p:sp>
      <p:pic>
        <p:nvPicPr>
          <p:cNvPr id="2052" name="Picture 4" descr="http://www.qotd.org/portraits/Frederick-the-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1981200" cy="2857500"/>
          </a:xfrm>
          <a:prstGeom prst="rect">
            <a:avLst/>
          </a:prstGeom>
          <a:noFill/>
        </p:spPr>
      </p:pic>
      <p:pic>
        <p:nvPicPr>
          <p:cNvPr id="2054" name="Picture 6" descr="http://beowulfs-tomb.com/frames/images/fred_w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66800"/>
            <a:ext cx="2000250" cy="2404028"/>
          </a:xfrm>
          <a:prstGeom prst="rect">
            <a:avLst/>
          </a:prstGeom>
          <a:noFill/>
        </p:spPr>
      </p:pic>
      <p:pic>
        <p:nvPicPr>
          <p:cNvPr id="2056" name="Picture 8" descr="http://www.xtimeline.com/__UserPic_Large/37564/evt0910251847010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28003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3600" dirty="0"/>
              <a:t>The Rivalry of Great Powers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1905000" cy="3046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1750 – Great European Powers are: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Austria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Prussia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France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Britain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Russia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762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Various alliances = balance of power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Rivalries: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Prussia battled Austria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Britain battled France</a:t>
            </a:r>
          </a:p>
        </p:txBody>
      </p:sp>
      <p:pic>
        <p:nvPicPr>
          <p:cNvPr id="1026" name="Picture 2" descr="http://www.classzone.com/cz/books/ms_wh_survey/resources/images/chapter_maps/wh19_p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5773270" cy="4267200"/>
          </a:xfrm>
          <a:prstGeom prst="rect">
            <a:avLst/>
          </a:prstGeom>
          <a:noFill/>
        </p:spPr>
      </p:pic>
      <p:pic>
        <p:nvPicPr>
          <p:cNvPr id="1028" name="Picture 4" descr="http://britishbattles.homestead.com/files/europe/centraleurope/brandenburg-prussia/austrians_and_prussians_of_the_revolutionary_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1905000" cy="26113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502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Blank Presentation</vt:lpstr>
      <vt:lpstr>Section 4</vt:lpstr>
      <vt:lpstr>The German States do not become an absolute state…</vt:lpstr>
      <vt:lpstr>PowerPoint Presentation</vt:lpstr>
      <vt:lpstr>PowerPoint Presentation</vt:lpstr>
      <vt:lpstr>PowerPoint Presentation</vt:lpstr>
      <vt:lpstr>Hapsburg (Habsburg) Austria Changes its Focus</vt:lpstr>
      <vt:lpstr>Maria Theresa and The War of Austrian Succession</vt:lpstr>
      <vt:lpstr>Hohenzollern Prussia</vt:lpstr>
      <vt:lpstr>The Rivalry of Great Powers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99</cp:revision>
  <dcterms:created xsi:type="dcterms:W3CDTF">2007-04-19T00:17:09Z</dcterms:created>
  <dcterms:modified xsi:type="dcterms:W3CDTF">2020-01-30T20:00:38Z</dcterms:modified>
</cp:coreProperties>
</file>